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2"/>
  </p:handoutMasterIdLst>
  <p:sldIdLst>
    <p:sldId id="256" r:id="rId2"/>
    <p:sldId id="257" r:id="rId3"/>
    <p:sldId id="258" r:id="rId4"/>
    <p:sldId id="259" r:id="rId5"/>
    <p:sldId id="260" r:id="rId6"/>
    <p:sldId id="273" r:id="rId7"/>
    <p:sldId id="274" r:id="rId8"/>
    <p:sldId id="261" r:id="rId9"/>
    <p:sldId id="262" r:id="rId10"/>
    <p:sldId id="263" r:id="rId11"/>
    <p:sldId id="264" r:id="rId12"/>
    <p:sldId id="265" r:id="rId13"/>
    <p:sldId id="270" r:id="rId14"/>
    <p:sldId id="271" r:id="rId15"/>
    <p:sldId id="268" r:id="rId16"/>
    <p:sldId id="269" r:id="rId17"/>
    <p:sldId id="266" r:id="rId18"/>
    <p:sldId id="267" r:id="rId19"/>
    <p:sldId id="275" r:id="rId20"/>
    <p:sldId id="272" r:id="rId2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5" d="100"/>
          <a:sy n="55" d="100"/>
        </p:scale>
        <p:origin x="61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5D922E-13DC-4320-BF4F-B73910B5B756}" type="datetimeFigureOut">
              <a:rPr lang="pt-BR" smtClean="0"/>
              <a:t>22/11/2016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8AF092-1292-4AAA-953B-609F7269C0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09132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17713-14E3-41C6-B539-1387D39C6B1A}" type="datetimeFigureOut">
              <a:rPr lang="pt-BR" smtClean="0"/>
              <a:t>21/11/2016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3768B-4825-4E33-81D9-F46313B9A4E7}" type="slidenum">
              <a:rPr lang="pt-BR" smtClean="0"/>
              <a:t>‹nº›</a:t>
            </a:fld>
            <a:endParaRPr lang="pt-BR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4391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17713-14E3-41C6-B539-1387D39C6B1A}" type="datetimeFigureOut">
              <a:rPr lang="pt-BR" smtClean="0"/>
              <a:t>21/11/2016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3768B-4825-4E33-81D9-F46313B9A4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7877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17713-14E3-41C6-B539-1387D39C6B1A}" type="datetimeFigureOut">
              <a:rPr lang="pt-BR" smtClean="0"/>
              <a:t>21/11/2016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3768B-4825-4E33-81D9-F46313B9A4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51516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17713-14E3-41C6-B539-1387D39C6B1A}" type="datetimeFigureOut">
              <a:rPr lang="pt-BR" smtClean="0"/>
              <a:t>21/11/2016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3768B-4825-4E33-81D9-F46313B9A4E7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171158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17713-14E3-41C6-B539-1387D39C6B1A}" type="datetimeFigureOut">
              <a:rPr lang="pt-BR" smtClean="0"/>
              <a:t>21/11/2016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3768B-4825-4E33-81D9-F46313B9A4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4922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17713-14E3-41C6-B539-1387D39C6B1A}" type="datetimeFigureOut">
              <a:rPr lang="pt-BR" smtClean="0"/>
              <a:t>21/11/2016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3768B-4825-4E33-81D9-F46313B9A4E7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94205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17713-14E3-41C6-B539-1387D39C6B1A}" type="datetimeFigureOut">
              <a:rPr lang="pt-BR" smtClean="0"/>
              <a:t>21/11/2016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3768B-4825-4E33-81D9-F46313B9A4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01969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17713-14E3-41C6-B539-1387D39C6B1A}" type="datetimeFigureOut">
              <a:rPr lang="pt-BR" smtClean="0"/>
              <a:t>21/11/2016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3768B-4825-4E33-81D9-F46313B9A4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5087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17713-14E3-41C6-B539-1387D39C6B1A}" type="datetimeFigureOut">
              <a:rPr lang="pt-BR" smtClean="0"/>
              <a:t>21/11/2016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3768B-4825-4E33-81D9-F46313B9A4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3589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17713-14E3-41C6-B539-1387D39C6B1A}" type="datetimeFigureOut">
              <a:rPr lang="pt-BR" smtClean="0"/>
              <a:t>21/11/2016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3768B-4825-4E33-81D9-F46313B9A4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8131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17713-14E3-41C6-B539-1387D39C6B1A}" type="datetimeFigureOut">
              <a:rPr lang="pt-BR" smtClean="0"/>
              <a:t>21/11/2016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3768B-4825-4E33-81D9-F46313B9A4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9313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17713-14E3-41C6-B539-1387D39C6B1A}" type="datetimeFigureOut">
              <a:rPr lang="pt-BR" smtClean="0"/>
              <a:t>21/11/2016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3768B-4825-4E33-81D9-F46313B9A4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2738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17713-14E3-41C6-B539-1387D39C6B1A}" type="datetimeFigureOut">
              <a:rPr lang="pt-BR" smtClean="0"/>
              <a:t>21/11/2016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3768B-4825-4E33-81D9-F46313B9A4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8767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17713-14E3-41C6-B539-1387D39C6B1A}" type="datetimeFigureOut">
              <a:rPr lang="pt-BR" smtClean="0"/>
              <a:t>21/11/2016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3768B-4825-4E33-81D9-F46313B9A4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9846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17713-14E3-41C6-B539-1387D39C6B1A}" type="datetimeFigureOut">
              <a:rPr lang="pt-BR" smtClean="0"/>
              <a:t>21/11/2016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3768B-4825-4E33-81D9-F46313B9A4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1190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17713-14E3-41C6-B539-1387D39C6B1A}" type="datetimeFigureOut">
              <a:rPr lang="pt-BR" smtClean="0"/>
              <a:t>21/11/2016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3768B-4825-4E33-81D9-F46313B9A4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1979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17713-14E3-41C6-B539-1387D39C6B1A}" type="datetimeFigureOut">
              <a:rPr lang="pt-BR" smtClean="0"/>
              <a:t>21/11/2016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3768B-4825-4E33-81D9-F46313B9A4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0624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BD17713-14E3-41C6-B539-1387D39C6B1A}" type="datetimeFigureOut">
              <a:rPr lang="pt-BR" smtClean="0"/>
              <a:t>21/11/2016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483768B-4825-4E33-81D9-F46313B9A4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01697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ublico.pt/autor/romana-borja-santos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oglobo.globo.com/sociedade/educacao/jovens-com-pouca-escolaridade-tem-mais-risco-de-serem-assassinados-19823246#ixzz4Qfw4IkWH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tribunadoceara.uol.com.br/noticias/segurancapublica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oY7DMbZ8B9Y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b="1" u="sng" cap="small" dirty="0" smtClean="0"/>
              <a:t>A </a:t>
            </a:r>
            <a:r>
              <a:rPr lang="pt-BR" b="1" u="sng" cap="small" dirty="0"/>
              <a:t>Educação da Juventude </a:t>
            </a:r>
            <a:r>
              <a:rPr lang="pt-BR" b="1" u="sng" cap="small" dirty="0" smtClean="0"/>
              <a:t>Aprisionada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pt-BR" sz="4400" dirty="0" smtClean="0"/>
              <a:t>Fernando Fidalgo (UFMG)</a:t>
            </a:r>
            <a:br>
              <a:rPr lang="pt-BR" sz="4400" dirty="0" smtClean="0"/>
            </a:br>
            <a:endParaRPr lang="pt-BR" sz="4400" dirty="0"/>
          </a:p>
        </p:txBody>
      </p:sp>
    </p:spTree>
    <p:extLst>
      <p:ext uri="{BB962C8B-B14F-4D97-AF65-F5344CB8AC3E}">
        <p14:creationId xmlns:p14="http://schemas.microsoft.com/office/powerpoint/2010/main" val="2931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42" y="319808"/>
            <a:ext cx="11000913" cy="6284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86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745" y="260663"/>
            <a:ext cx="9642763" cy="6447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04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643" y="581891"/>
            <a:ext cx="10637447" cy="5936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5400" b="1" dirty="0" smtClean="0"/>
              <a:t>DETERMINANTES SOCIAIS</a:t>
            </a:r>
            <a:endParaRPr lang="pt-BR" sz="54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BR" sz="3600" dirty="0"/>
              <a:t>Escolaridade dos pais ainda é determinante no percurso dos filhos</a:t>
            </a:r>
          </a:p>
          <a:p>
            <a:r>
              <a:rPr lang="pt-BR" sz="3600" dirty="0" smtClean="0"/>
              <a:t>Estudo </a:t>
            </a:r>
            <a:r>
              <a:rPr lang="pt-BR" sz="3600" dirty="0"/>
              <a:t>acompanhou jovens nascidos na década de 1990 e entrevistou-os em vários momentos. Percurso escolar ainda é muito influenciado pelos anos de escolaridade que os próprios pais conseguiram e pelo rendimento das famílias</a:t>
            </a:r>
            <a:r>
              <a:rPr lang="pt-BR" sz="3600" dirty="0" smtClean="0"/>
              <a:t>.</a:t>
            </a:r>
          </a:p>
          <a:p>
            <a:endParaRPr lang="pt-BR" sz="3600" b="1" dirty="0"/>
          </a:p>
          <a:p>
            <a:r>
              <a:rPr lang="pt-BR" cap="all" dirty="0" smtClean="0">
                <a:hlinkClick r:id="rId2" tooltip="Mais artigos de Romana Borja-Santos"/>
              </a:rPr>
              <a:t>ROMANA BORJA-SANTOS</a:t>
            </a:r>
            <a:r>
              <a:rPr lang="pt-BR" dirty="0" smtClean="0"/>
              <a:t> , pesquisa realizada na cidade do Porto em Portugal.</a:t>
            </a:r>
          </a:p>
          <a:p>
            <a:r>
              <a:rPr lang="pt-BR" dirty="0" smtClean="0"/>
              <a:t>21/10/2015 - 18:20</a:t>
            </a:r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9259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554182" y="360218"/>
            <a:ext cx="10557164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 smtClean="0"/>
              <a:t>O nível de escolaridade dos pais interfere na permanência dos filhos na escola?</a:t>
            </a:r>
          </a:p>
          <a:p>
            <a:r>
              <a:rPr lang="pt-BR" dirty="0" smtClean="0"/>
              <a:t>Hilda </a:t>
            </a:r>
            <a:r>
              <a:rPr lang="pt-BR" dirty="0" err="1" smtClean="0"/>
              <a:t>Bayma</a:t>
            </a:r>
            <a:r>
              <a:rPr lang="pt-BR" dirty="0" smtClean="0"/>
              <a:t>-Freire*, </a:t>
            </a:r>
            <a:r>
              <a:rPr lang="pt-BR" dirty="0" err="1" smtClean="0"/>
              <a:t>Antonio</a:t>
            </a:r>
            <a:r>
              <a:rPr lang="pt-BR" dirty="0" smtClean="0"/>
              <a:t> </a:t>
            </a:r>
            <a:r>
              <a:rPr lang="pt-BR" dirty="0" err="1" smtClean="0"/>
              <a:t>Roazzi</a:t>
            </a:r>
            <a:r>
              <a:rPr lang="pt-BR" dirty="0" smtClean="0"/>
              <a:t>**, Maira M. </a:t>
            </a:r>
            <a:r>
              <a:rPr lang="pt-BR" dirty="0" err="1" smtClean="0"/>
              <a:t>Roazzi</a:t>
            </a:r>
            <a:r>
              <a:rPr lang="pt-BR" dirty="0" smtClean="0"/>
              <a:t> ***</a:t>
            </a:r>
          </a:p>
          <a:p>
            <a:r>
              <a:rPr lang="pt-BR" dirty="0" smtClean="0"/>
              <a:t>*Faculdade Anchieta do Recife, **Universidade Federal de Pernambuco, ***Faculdade Pernambucana de Saúde</a:t>
            </a:r>
          </a:p>
          <a:p>
            <a:endParaRPr lang="pt-BR" dirty="0" smtClean="0"/>
          </a:p>
          <a:p>
            <a:endParaRPr lang="pt-BR" dirty="0"/>
          </a:p>
          <a:p>
            <a:r>
              <a:rPr lang="pt-BR" sz="3200" dirty="0" smtClean="0">
                <a:solidFill>
                  <a:schemeClr val="bg1"/>
                </a:solidFill>
              </a:rPr>
              <a:t>Foram analisados alunos (entre os 15 e 17 anos) do ensino médio público brasileiro e os seus pais (pai/ mãe). Os resultados apontam que o nível de escolaridade baixa dos pais (pai/mãe) interfere diretamente na continuidade dos estudos dos filhos, um problema prejudicial e de grandes repercussões nas classes desfavorecidas brasileiras. </a:t>
            </a:r>
            <a:endParaRPr lang="pt-BR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59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066800" y="845127"/>
            <a:ext cx="980901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i="0" dirty="0" smtClean="0">
                <a:solidFill>
                  <a:srgbClr val="364352"/>
                </a:solidFill>
                <a:effectLst/>
                <a:latin typeface="OgloboCondensed"/>
              </a:rPr>
              <a:t>O GLOBO</a:t>
            </a:r>
            <a:endParaRPr lang="pt-BR" sz="3200" b="1" i="0" dirty="0" smtClean="0">
              <a:solidFill>
                <a:srgbClr val="364352"/>
              </a:solidFill>
              <a:effectLst/>
              <a:latin typeface="OgloboCondensed"/>
            </a:endParaRPr>
          </a:p>
          <a:p>
            <a:pPr algn="ctr"/>
            <a:r>
              <a:rPr lang="pt-BR" sz="3200" b="0" i="0" dirty="0" smtClean="0">
                <a:solidFill>
                  <a:srgbClr val="364352"/>
                </a:solidFill>
                <a:effectLst/>
                <a:latin typeface="OgloboCondensed"/>
              </a:rPr>
              <a:t>Jovens com pouca escolaridade têm mais risco de serem assassinados.</a:t>
            </a:r>
          </a:p>
          <a:p>
            <a:pPr algn="ctr"/>
            <a:r>
              <a:rPr lang="pt-BR" sz="3200" b="0" i="0" dirty="0" smtClean="0">
                <a:solidFill>
                  <a:srgbClr val="696969"/>
                </a:solidFill>
                <a:effectLst/>
                <a:latin typeface="OgloboCondensed"/>
              </a:rPr>
              <a:t>Perigo para brasileiros com 3 anos de ensino é 4.473% maior, diz estudo.</a:t>
            </a:r>
          </a:p>
          <a:p>
            <a:r>
              <a:rPr lang="pt-BR" sz="2400" b="0" i="0" dirty="0" smtClean="0">
                <a:solidFill>
                  <a:srgbClr val="000000"/>
                </a:solidFill>
                <a:effectLst/>
                <a:latin typeface="OgloboCondensed"/>
              </a:rPr>
              <a:t/>
            </a:r>
            <a:br>
              <a:rPr lang="pt-BR" sz="2400" b="0" i="0" dirty="0" smtClean="0">
                <a:solidFill>
                  <a:srgbClr val="000000"/>
                </a:solidFill>
                <a:effectLst/>
                <a:latin typeface="OgloboCondensed"/>
              </a:rPr>
            </a:br>
            <a:r>
              <a:rPr lang="pt-BR" sz="2400" b="0" i="0" dirty="0" smtClean="0">
                <a:solidFill>
                  <a:srgbClr val="000000"/>
                </a:solidFill>
                <a:effectLst/>
                <a:latin typeface="OgloboCondensed"/>
              </a:rPr>
              <a:t/>
            </a:r>
            <a:br>
              <a:rPr lang="pt-BR" sz="2400" b="0" i="0" dirty="0" smtClean="0">
                <a:solidFill>
                  <a:srgbClr val="000000"/>
                </a:solidFill>
                <a:effectLst/>
                <a:latin typeface="OgloboCondensed"/>
              </a:rPr>
            </a:br>
            <a:r>
              <a:rPr lang="pt-BR" sz="2400" b="0" i="0" dirty="0" smtClean="0">
                <a:solidFill>
                  <a:srgbClr val="000000"/>
                </a:solidFill>
                <a:effectLst/>
                <a:latin typeface="OgloboCondensed"/>
              </a:rPr>
              <a:t>Leia mais sobre esse assunto em </a:t>
            </a:r>
            <a:r>
              <a:rPr lang="pt-BR" sz="2400" b="0" i="0" u="none" strike="noStrike" dirty="0" smtClean="0">
                <a:solidFill>
                  <a:srgbClr val="003399"/>
                </a:solidFill>
                <a:effectLst/>
                <a:latin typeface="OgloboCondensed"/>
                <a:hlinkClick r:id="rId2"/>
              </a:rPr>
              <a:t>http://oglobo.globo.com/sociedade/educacao/jovens-com-pouca-escolaridade-tem-mais-risco-de-serem-assassinados-19823246#ixzz4Qfw4IkWH</a:t>
            </a:r>
            <a:r>
              <a:rPr lang="pt-BR" sz="2400" b="0" i="0" dirty="0" smtClean="0">
                <a:solidFill>
                  <a:srgbClr val="000000"/>
                </a:solidFill>
                <a:effectLst/>
                <a:latin typeface="OgloboCondensed"/>
              </a:rPr>
              <a:t> </a:t>
            </a:r>
            <a:br>
              <a:rPr lang="pt-BR" sz="2400" b="0" i="0" dirty="0" smtClean="0">
                <a:solidFill>
                  <a:srgbClr val="000000"/>
                </a:solidFill>
                <a:effectLst/>
                <a:latin typeface="OgloboCondensed"/>
              </a:rPr>
            </a:b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18229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75855" y="928255"/>
            <a:ext cx="10577945" cy="5248708"/>
          </a:xfrm>
        </p:spPr>
        <p:txBody>
          <a:bodyPr/>
          <a:lstStyle/>
          <a:p>
            <a:pPr marL="0" indent="0">
              <a:buNone/>
            </a:pPr>
            <a:r>
              <a:rPr lang="pt-BR" sz="3600" b="1" i="0" dirty="0" smtClean="0">
                <a:solidFill>
                  <a:srgbClr val="262626"/>
                </a:solidFill>
                <a:effectLst/>
                <a:latin typeface="Merriweather"/>
              </a:rPr>
              <a:t>Tribuna do Ceará: </a:t>
            </a:r>
          </a:p>
          <a:p>
            <a:r>
              <a:rPr lang="pt-BR" sz="3600" b="1" i="0" dirty="0" smtClean="0">
                <a:solidFill>
                  <a:srgbClr val="262626"/>
                </a:solidFill>
                <a:effectLst/>
                <a:latin typeface="Merriweather"/>
              </a:rPr>
              <a:t>No Ceará, jovem negro tem 4 vezes mais risco de morrer do que o branco</a:t>
            </a:r>
          </a:p>
          <a:p>
            <a:r>
              <a:rPr lang="pt-BR" sz="3600" b="0" i="0" dirty="0" smtClean="0">
                <a:solidFill>
                  <a:srgbClr val="666666"/>
                </a:solidFill>
                <a:effectLst/>
                <a:latin typeface="Roboto"/>
              </a:rPr>
              <a:t>Quando se fala de Nordeste, o número ainda aumenta: cinco vezes mais chance. Já a média do Brasil é menor: apenas 2,5</a:t>
            </a:r>
          </a:p>
          <a:p>
            <a:r>
              <a:rPr lang="pt-BR" sz="2400" b="1" i="1" dirty="0" smtClean="0">
                <a:solidFill>
                  <a:srgbClr val="000000"/>
                </a:solidFill>
                <a:effectLst/>
                <a:latin typeface="Merriweather"/>
              </a:rPr>
              <a:t>Por </a:t>
            </a:r>
            <a:r>
              <a:rPr lang="pt-BR" sz="2400" b="1" i="1" dirty="0" err="1" smtClean="0">
                <a:solidFill>
                  <a:srgbClr val="000000"/>
                </a:solidFill>
                <a:effectLst/>
                <a:latin typeface="Merriweather"/>
              </a:rPr>
              <a:t>Hayanne</a:t>
            </a:r>
            <a:r>
              <a:rPr lang="pt-BR" sz="2400" b="1" i="1" dirty="0" smtClean="0">
                <a:solidFill>
                  <a:srgbClr val="000000"/>
                </a:solidFill>
                <a:effectLst/>
                <a:latin typeface="Merriweather"/>
              </a:rPr>
              <a:t> </a:t>
            </a:r>
            <a:r>
              <a:rPr lang="pt-BR" sz="2400" b="1" i="1" dirty="0" err="1" smtClean="0">
                <a:solidFill>
                  <a:srgbClr val="000000"/>
                </a:solidFill>
                <a:effectLst/>
                <a:latin typeface="Merriweather"/>
              </a:rPr>
              <a:t>Narlla</a:t>
            </a:r>
            <a:r>
              <a:rPr lang="pt-BR" sz="2400" b="1" i="1" dirty="0" smtClean="0">
                <a:solidFill>
                  <a:srgbClr val="000000"/>
                </a:solidFill>
                <a:effectLst/>
                <a:latin typeface="Merriweather"/>
              </a:rPr>
              <a:t> em </a:t>
            </a:r>
            <a:r>
              <a:rPr lang="pt-BR" sz="2400" b="1" i="1" u="none" strike="noStrike" dirty="0" smtClean="0">
                <a:solidFill>
                  <a:srgbClr val="C8021D"/>
                </a:solidFill>
                <a:effectLst/>
                <a:latin typeface="Merriweather"/>
                <a:hlinkClick r:id="rId2"/>
              </a:rPr>
              <a:t>Segurança Pública</a:t>
            </a:r>
            <a:endParaRPr lang="pt-BR" sz="2400" b="1" i="1" dirty="0" smtClean="0">
              <a:solidFill>
                <a:srgbClr val="000000"/>
              </a:solidFill>
              <a:effectLst/>
              <a:latin typeface="Merriweather"/>
            </a:endParaRPr>
          </a:p>
          <a:p>
            <a:r>
              <a:rPr lang="pt-BR" sz="2400" b="1" i="1" dirty="0" smtClean="0">
                <a:solidFill>
                  <a:srgbClr val="000000"/>
                </a:solidFill>
                <a:effectLst/>
                <a:latin typeface="Merriweather"/>
              </a:rPr>
              <a:t>15 de janeiro de 2015 às 07:00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4915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1921" y="524932"/>
            <a:ext cx="8534400" cy="1507067"/>
          </a:xfrm>
        </p:spPr>
        <p:txBody>
          <a:bodyPr>
            <a:normAutofit fontScale="90000"/>
          </a:bodyPr>
          <a:lstStyle/>
          <a:p>
            <a:r>
              <a:rPr lang="pt-BR" sz="5400" b="1" dirty="0" smtClean="0"/>
              <a:t>Depoimentos alunos do ensino médio</a:t>
            </a:r>
            <a:endParaRPr lang="pt-BR" sz="54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1001" y="2684606"/>
            <a:ext cx="10515600" cy="2746375"/>
          </a:xfrm>
        </p:spPr>
        <p:txBody>
          <a:bodyPr>
            <a:noAutofit/>
          </a:bodyPr>
          <a:lstStyle/>
          <a:p>
            <a:r>
              <a:rPr lang="pt-BR" sz="4000" dirty="0"/>
              <a:t>João admite que, até a 4ª série, ainda gostava das professoras. Mas, da 5ª em diante, não conseguiu aprender mais nada. Maria compara a escola onde estuda a um presídio.</a:t>
            </a:r>
          </a:p>
        </p:txBody>
      </p:sp>
    </p:spTree>
    <p:extLst>
      <p:ext uri="{BB962C8B-B14F-4D97-AF65-F5344CB8AC3E}">
        <p14:creationId xmlns:p14="http://schemas.microsoft.com/office/powerpoint/2010/main" val="157786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Os que ainda não estão encarcerados, pelo menos literalmente: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b="1" dirty="0"/>
              <a:t>50,9%</a:t>
            </a:r>
            <a:r>
              <a:rPr lang="pt-BR" dirty="0"/>
              <a:t> dos jovens de 15 a 17 anos estão matriculados no Ensino Médio. </a:t>
            </a:r>
            <a:br>
              <a:rPr lang="pt-BR" dirty="0"/>
            </a:br>
            <a:r>
              <a:rPr lang="pt-BR" dirty="0"/>
              <a:t>Fonte PNAD </a:t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b="1" dirty="0"/>
              <a:t>24% dos estudantes não se sentem seguros na escola. </a:t>
            </a:r>
            <a:br>
              <a:rPr lang="pt-BR" b="1" dirty="0"/>
            </a:br>
            <a:r>
              <a:rPr lang="pt-BR" b="1" dirty="0"/>
              <a:t>Fonte FVC </a:t>
            </a:r>
            <a:br>
              <a:rPr lang="pt-BR" b="1" dirty="0"/>
            </a:br>
            <a:r>
              <a:rPr lang="pt-BR" b="1" dirty="0"/>
              <a:t/>
            </a:r>
            <a:br>
              <a:rPr lang="pt-BR" b="1" dirty="0"/>
            </a:br>
            <a:r>
              <a:rPr lang="pt-BR" b="1" dirty="0"/>
              <a:t>37,2% dos alunos nunca usaram o computador na escola. </a:t>
            </a:r>
            <a:br>
              <a:rPr lang="pt-BR" b="1" dirty="0"/>
            </a:br>
            <a:r>
              <a:rPr lang="pt-BR" b="1" dirty="0"/>
              <a:t>Fonte FVC </a:t>
            </a:r>
            <a:br>
              <a:rPr lang="pt-BR" b="1" dirty="0"/>
            </a:br>
            <a:r>
              <a:rPr lang="pt-BR" b="1" dirty="0"/>
              <a:t/>
            </a:r>
            <a:br>
              <a:rPr lang="pt-BR" b="1" dirty="0"/>
            </a:br>
            <a:r>
              <a:rPr lang="pt-BR" b="1" dirty="0"/>
              <a:t>334 mil é o número de matrículas no Ensino Médio perdidas entre 2002 e 2012. </a:t>
            </a:r>
            <a:br>
              <a:rPr lang="pt-BR" b="1" dirty="0"/>
            </a:br>
            <a:r>
              <a:rPr lang="pt-BR" b="1" dirty="0"/>
              <a:t>Fonte MEC </a:t>
            </a:r>
            <a:br>
              <a:rPr lang="pt-BR" b="1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3991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4212" y="469514"/>
            <a:ext cx="10510261" cy="1507067"/>
          </a:xfrm>
        </p:spPr>
        <p:txBody>
          <a:bodyPr>
            <a:noAutofit/>
          </a:bodyPr>
          <a:lstStyle/>
          <a:p>
            <a:pPr fontAlgn="base"/>
            <a:r>
              <a:rPr lang="pt-BR" b="1" dirty="0" smtClean="0"/>
              <a:t>De onde vem a esperança?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4211" y="2320637"/>
            <a:ext cx="10815061" cy="3615267"/>
          </a:xfrm>
        </p:spPr>
        <p:txBody>
          <a:bodyPr/>
          <a:lstStyle/>
          <a:p>
            <a:r>
              <a:rPr lang="pt-BR" sz="3200" dirty="0">
                <a:hlinkClick r:id="rId2"/>
              </a:rPr>
              <a:t>https://</a:t>
            </a:r>
            <a:r>
              <a:rPr lang="pt-BR" sz="3200" dirty="0" smtClean="0">
                <a:hlinkClick r:id="rId2"/>
              </a:rPr>
              <a:t>www.youtube.com/watch?v=oY7DMbZ8B9Y</a:t>
            </a:r>
            <a:endParaRPr lang="pt-BR" sz="3200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0232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cap="small" dirty="0"/>
              <a:t>Produção acadêmica sobre a educação da juventude encarcerada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pt-BR" dirty="0"/>
              <a:t>Levantamento realizado no Portal de Teses e Dissertações da Coordenação de Aperfeiçoamento de Pessoal de Nível Superior (CAPES).</a:t>
            </a:r>
          </a:p>
          <a:p>
            <a:pPr lvl="0"/>
            <a:r>
              <a:rPr lang="pt-BR" dirty="0"/>
              <a:t>Termos de busca: </a:t>
            </a:r>
            <a:r>
              <a:rPr lang="pt-BR" i="1" dirty="0"/>
              <a:t>juventude encarcerada</a:t>
            </a:r>
            <a:r>
              <a:rPr lang="pt-BR" dirty="0"/>
              <a:t>; </a:t>
            </a:r>
            <a:r>
              <a:rPr lang="pt-BR" i="1" dirty="0"/>
              <a:t>jovem em conflito com a lei</a:t>
            </a:r>
            <a:r>
              <a:rPr lang="pt-BR" dirty="0"/>
              <a:t>; </a:t>
            </a:r>
            <a:r>
              <a:rPr lang="pt-BR" i="1" dirty="0"/>
              <a:t>educação no sistema socioeducativo</a:t>
            </a:r>
            <a:r>
              <a:rPr lang="pt-BR" dirty="0"/>
              <a:t>. </a:t>
            </a:r>
          </a:p>
          <a:p>
            <a:pPr lvl="0"/>
            <a:r>
              <a:rPr lang="pt-BR" u="sng" dirty="0"/>
              <a:t>44 pesquisas</a:t>
            </a:r>
            <a:r>
              <a:rPr lang="pt-BR" dirty="0"/>
              <a:t> (seis teses e 38 dissertações) sobre a educação da juventude encarcerada, concluídas entre 2004 e 2015.</a:t>
            </a:r>
          </a:p>
          <a:p>
            <a:pPr lvl="0"/>
            <a:r>
              <a:rPr lang="pt-BR" dirty="0"/>
              <a:t>44 trabalhos elaborados por 44 autores. </a:t>
            </a:r>
            <a:r>
              <a:rPr lang="pt-BR" u="sng" dirty="0"/>
              <a:t> </a:t>
            </a:r>
            <a:endParaRPr lang="pt-BR" dirty="0"/>
          </a:p>
          <a:p>
            <a:pPr lvl="0"/>
            <a:r>
              <a:rPr lang="pt-BR" dirty="0"/>
              <a:t>Os trabalhos foram orientados por 43 pesquisadores, ou seja, apenas uma pesquisadora (Elenice Maria </a:t>
            </a:r>
            <a:r>
              <a:rPr lang="pt-BR" dirty="0" err="1"/>
              <a:t>Camarosano</a:t>
            </a:r>
            <a:r>
              <a:rPr lang="pt-BR" dirty="0"/>
              <a:t> Onofre) orientou mais de um trabalho. </a:t>
            </a:r>
          </a:p>
          <a:p>
            <a:r>
              <a:rPr lang="pt-BR" dirty="0"/>
              <a:t>Não foram identificados trabalhos anteriores a esse ano no Portal da CAPES.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3518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554143"/>
            <a:ext cx="10515600" cy="1325563"/>
          </a:xfrm>
        </p:spPr>
        <p:txBody>
          <a:bodyPr/>
          <a:lstStyle/>
          <a:p>
            <a:pPr algn="ctr"/>
            <a:r>
              <a:rPr lang="pt-BR" dirty="0" smtClean="0"/>
              <a:t>Obrigado!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2649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ço Reservado para Conteúdo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2508" y="712046"/>
            <a:ext cx="12785393" cy="588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35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723" y="429491"/>
            <a:ext cx="10820532" cy="6100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51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91563"/>
            <a:ext cx="8437418" cy="6566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7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39630" y="105882"/>
            <a:ext cx="8534400" cy="1507067"/>
          </a:xfrm>
        </p:spPr>
        <p:txBody>
          <a:bodyPr/>
          <a:lstStyle/>
          <a:p>
            <a:r>
              <a:rPr lang="pt-BR" b="1" cap="small" dirty="0"/>
              <a:t>Eixos temáticos das </a:t>
            </a:r>
            <a:r>
              <a:rPr lang="pt-BR" b="1" cap="small" dirty="0" smtClean="0"/>
              <a:t>produções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982" y="1413597"/>
            <a:ext cx="10293927" cy="4863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94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700654" y="344823"/>
            <a:ext cx="3297381" cy="1507067"/>
          </a:xfrm>
        </p:spPr>
        <p:txBody>
          <a:bodyPr>
            <a:normAutofit fontScale="90000"/>
          </a:bodyPr>
          <a:lstStyle/>
          <a:p>
            <a:r>
              <a:rPr lang="pt-BR" b="1" cap="small" dirty="0" smtClean="0"/>
              <a:t>Eixos temáticos das produções (continua...)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01659"/>
            <a:ext cx="8548255" cy="663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53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47596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cap="small" dirty="0" smtClean="0"/>
              <a:t>Dados do Anuário </a:t>
            </a:r>
            <a:r>
              <a:rPr lang="pt-BR" b="1" cap="small" dirty="0"/>
              <a:t>Brasileiro de Segurança </a:t>
            </a:r>
            <a:r>
              <a:rPr lang="pt-BR" b="1" cap="small" dirty="0" smtClean="0"/>
              <a:t>Pública</a:t>
            </a:r>
            <a:br>
              <a:rPr lang="pt-BR" b="1" cap="small" dirty="0" smtClean="0"/>
            </a:br>
            <a:r>
              <a:rPr lang="pt-BR" b="1" cap="small" dirty="0" smtClean="0"/>
              <a:t>2016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/>
          <a:lstStyle/>
          <a:p>
            <a:pPr lvl="0"/>
            <a:r>
              <a:rPr lang="pt-BR" dirty="0"/>
              <a:t>58.492 mortes violentas intencionais em 2015, incluindo vítimas de homicídios dolosos, de latrocínios, lesões corporais seguidas de morte e mortes decorrentes de intervenções policiais.</a:t>
            </a:r>
          </a:p>
          <a:p>
            <a:pPr lvl="0"/>
            <a:r>
              <a:rPr lang="pt-BR" dirty="0"/>
              <a:t>Em 2015, a cada 9 minutos 1 pessoa foi morta violentamente no país.</a:t>
            </a:r>
          </a:p>
          <a:p>
            <a:pPr marL="0" lvl="0" indent="0">
              <a:buNone/>
            </a:pPr>
            <a:endParaRPr lang="pt-BR" b="1" u="sng" dirty="0" smtClean="0"/>
          </a:p>
          <a:p>
            <a:pPr marL="0" lvl="0" indent="0">
              <a:buNone/>
            </a:pPr>
            <a:r>
              <a:rPr lang="pt-BR" b="1" u="sng" dirty="0" smtClean="0"/>
              <a:t>Quem </a:t>
            </a:r>
            <a:r>
              <a:rPr lang="pt-BR" b="1" u="sng" dirty="0"/>
              <a:t>morre? </a:t>
            </a:r>
            <a:endParaRPr lang="pt-BR" dirty="0"/>
          </a:p>
          <a:p>
            <a:pPr lvl="0"/>
            <a:r>
              <a:rPr lang="pt-BR" dirty="0"/>
              <a:t>54% jovens de 15 a 24 anos. </a:t>
            </a:r>
          </a:p>
          <a:p>
            <a:pPr lvl="0"/>
            <a:endParaRPr lang="pt-BR" dirty="0" smtClean="0"/>
          </a:p>
          <a:p>
            <a:pPr lvl="0"/>
            <a:r>
              <a:rPr lang="pt-BR" dirty="0" smtClean="0"/>
              <a:t>73</a:t>
            </a:r>
            <a:r>
              <a:rPr lang="pt-BR" dirty="0"/>
              <a:t>% são pretos e pardos.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5006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38015" y="355658"/>
            <a:ext cx="11969798" cy="2720983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027" y="4165600"/>
            <a:ext cx="11704973" cy="1658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03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tia">
  <a:themeElements>
    <a:clrScheme name="Fatia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Fati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at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1250</TotalTime>
  <Words>501</Words>
  <Application>Microsoft Office PowerPoint</Application>
  <PresentationFormat>Widescreen</PresentationFormat>
  <Paragraphs>47</Paragraphs>
  <Slides>20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Century Gothic</vt:lpstr>
      <vt:lpstr>Merriweather</vt:lpstr>
      <vt:lpstr>OgloboCondensed</vt:lpstr>
      <vt:lpstr>Roboto</vt:lpstr>
      <vt:lpstr>Wingdings 3</vt:lpstr>
      <vt:lpstr>Fatia</vt:lpstr>
      <vt:lpstr>A Educação da Juventude Aprisionada</vt:lpstr>
      <vt:lpstr>Produção acadêmica sobre a educação da juventude encarcerada</vt:lpstr>
      <vt:lpstr>Apresentação do PowerPoint</vt:lpstr>
      <vt:lpstr>Apresentação do PowerPoint</vt:lpstr>
      <vt:lpstr>Apresentação do PowerPoint</vt:lpstr>
      <vt:lpstr>Eixos temáticos das produções</vt:lpstr>
      <vt:lpstr>Eixos temáticos das produções (continua...)</vt:lpstr>
      <vt:lpstr>Dados do Anuário Brasileiro de Segurança Pública 2016 </vt:lpstr>
      <vt:lpstr>Apresentação do PowerPoint</vt:lpstr>
      <vt:lpstr>Apresentação do PowerPoint</vt:lpstr>
      <vt:lpstr>Apresentação do PowerPoint</vt:lpstr>
      <vt:lpstr>Apresentação do PowerPoint</vt:lpstr>
      <vt:lpstr>DETERMINANTES SOCIAIS</vt:lpstr>
      <vt:lpstr>Apresentação do PowerPoint</vt:lpstr>
      <vt:lpstr>Apresentação do PowerPoint</vt:lpstr>
      <vt:lpstr>Apresentação do PowerPoint</vt:lpstr>
      <vt:lpstr>Depoimentos alunos do ensino médio</vt:lpstr>
      <vt:lpstr>Os que ainda não estão encarcerados, pelo menos literalmente:</vt:lpstr>
      <vt:lpstr>De onde vem a esperança?</vt:lpstr>
      <vt:lpstr>Obrigado!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Educação da Juventude Aprisionada</dc:title>
  <dc:creator>Fernando Fidalgo</dc:creator>
  <cp:lastModifiedBy>Fernando Fidalgo</cp:lastModifiedBy>
  <cp:revision>10</cp:revision>
  <cp:lastPrinted>2016-11-22T12:28:29Z</cp:lastPrinted>
  <dcterms:created xsi:type="dcterms:W3CDTF">2016-11-21T19:32:54Z</dcterms:created>
  <dcterms:modified xsi:type="dcterms:W3CDTF">2016-11-22T16:23:34Z</dcterms:modified>
</cp:coreProperties>
</file>